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32"/>
  </p:notesMasterIdLst>
  <p:handoutMasterIdLst>
    <p:handoutMasterId r:id="rId33"/>
  </p:handoutMasterIdLst>
  <p:sldIdLst>
    <p:sldId id="326" r:id="rId12"/>
    <p:sldId id="434" r:id="rId13"/>
    <p:sldId id="435" r:id="rId14"/>
    <p:sldId id="433" r:id="rId15"/>
    <p:sldId id="436" r:id="rId16"/>
    <p:sldId id="437" r:id="rId17"/>
    <p:sldId id="438" r:id="rId18"/>
    <p:sldId id="439" r:id="rId19"/>
    <p:sldId id="440" r:id="rId20"/>
    <p:sldId id="568" r:id="rId21"/>
    <p:sldId id="569" r:id="rId22"/>
    <p:sldId id="293" r:id="rId23"/>
    <p:sldId id="321" r:id="rId24"/>
    <p:sldId id="298" r:id="rId25"/>
    <p:sldId id="299" r:id="rId26"/>
    <p:sldId id="300" r:id="rId27"/>
    <p:sldId id="295" r:id="rId28"/>
    <p:sldId id="312" r:id="rId29"/>
    <p:sldId id="313" r:id="rId30"/>
    <p:sldId id="311" r:id="rId3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/>
    <p:restoredTop sz="94671"/>
  </p:normalViewPr>
  <p:slideViewPr>
    <p:cSldViewPr>
      <p:cViewPr varScale="1">
        <p:scale>
          <a:sx n="81" d="100"/>
          <a:sy n="81" d="100"/>
        </p:scale>
        <p:origin x="1747" y="5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10/5/2021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4DB85C3-D261-5144-B905-A32315C3961E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  <p:sp>
        <p:nvSpPr>
          <p:cNvPr id="182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4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D81120AC-83A4-FE49-AEA6-A8C1566DDB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89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7DD55A21-73C6-F84F-A5DA-DC0200DCB9D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attle.gov/api/views/tw7j-dfaw/rows.csv?accessType=DOWNLOA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Command line essentials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7432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</a:t>
            </a:r>
            <a:endParaRPr lang="en-US" altLang="x-none" sz="2800" baseline="30000" dirty="0"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Anant Mittal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3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October 05, 2021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Quick review from Tue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What do the following commands do?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ls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mkdir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cp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touch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more / less</a:t>
            </a:r>
          </a:p>
        </p:txBody>
      </p:sp>
    </p:spTree>
    <p:extLst>
      <p:ext uri="{BB962C8B-B14F-4D97-AF65-F5344CB8AC3E}">
        <p14:creationId xmlns:p14="http://schemas.microsoft.com/office/powerpoint/2010/main" val="34526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Web from the command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Can we interact with the web from the CLI?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YES!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curl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Stands for “Copy URL”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URL = uniform resource locator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E.g. http://, https://, file://, ftp://, …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Let’s play with </a:t>
            </a:r>
            <a:r>
              <a:rPr lang="en-US" altLang="x-none" dirty="0">
                <a:latin typeface="Courier" pitchFamily="2" charset="0"/>
              </a:rPr>
              <a:t>curl</a:t>
            </a:r>
            <a:r>
              <a:rPr lang="en-US" altLang="x-none" dirty="0"/>
              <a:t>!</a:t>
            </a:r>
          </a:p>
          <a:p>
            <a:pPr marL="857250" lvl="1" indent="-457200">
              <a:buFont typeface="Arial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5645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  <p:sp>
        <p:nvSpPr>
          <p:cNvPr id="18125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E0FDDAA-6821-1948-B390-4CDCB9EA439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12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026" name="Picture 2" descr="Seattle&amp;#39;s Pronto Cycle Share rolls out – Biking Bis">
            <a:extLst>
              <a:ext uri="{FF2B5EF4-FFF2-40B4-BE49-F238E27FC236}">
                <a16:creationId xmlns:a16="http://schemas.microsoft.com/office/drawing/2014/main" id="{5FE7E0D6-4C48-47C1-812A-1D8F197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84476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744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84322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844DBA5-BFFF-634F-8E18-5169CEE62FC3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8600" y="304800"/>
            <a:ext cx="876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https://data.seattle.gov/Community/Pronto-Cycle-Share-Trip-Data/tw7j-dfaw</a:t>
            </a:r>
          </a:p>
        </p:txBody>
      </p:sp>
      <p:pic>
        <p:nvPicPr>
          <p:cNvPr id="18432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609600"/>
            <a:ext cx="7793037" cy="60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Fields in Pronto Data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914400"/>
          <a:ext cx="7620000" cy="5187952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9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Variable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Data 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Units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Int64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starttime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stoptime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bikeid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"SEA00298")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tripduration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float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Seconds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007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usertype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"Annual Member")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gender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"Male")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540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B83C9-E349-AD4C-A0CD-49E506C100FA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Considerations</a:t>
            </a:r>
          </a:p>
        </p:txBody>
      </p:sp>
      <p:sp>
        <p:nvSpPr>
          <p:cNvPr id="181250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Do similar fields have the same data type and/or code (e.g., </a:t>
            </a:r>
            <a:r>
              <a:rPr lang="en-US" altLang="x-none">
                <a:latin typeface="Courier New" charset="0"/>
              </a:rPr>
              <a:t>from_station_id</a:t>
            </a:r>
            <a:r>
              <a:rPr lang="en-US" altLang="x-none"/>
              <a:t>, </a:t>
            </a:r>
            <a:r>
              <a:rPr lang="en-US" altLang="x-none">
                <a:latin typeface="Courier New" charset="0"/>
              </a:rPr>
              <a:t>to_station_id</a:t>
            </a:r>
            <a:r>
              <a:rPr lang="en-US" altLang="x-none"/>
              <a:t>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Do coded data have useful information hidden in the codes (e.g., "PS-04")?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How merge with other data (e.g., weather)?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6372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2390064-379C-714F-9344-DA32556A5E5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Schema</a:t>
            </a:r>
          </a:p>
        </p:txBody>
      </p:sp>
      <p:sp>
        <p:nvSpPr>
          <p:cNvPr id="187394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"Meta data" – describes the data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data types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units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"keys" (how relate one data set to another)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pic>
        <p:nvPicPr>
          <p:cNvPr id="187396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09A92E-AAAD-F143-B9E1-F5F2C2717AB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ext Box 1"/>
          <p:cNvSpPr txBox="1">
            <a:spLocks noChangeArrowheads="1"/>
          </p:cNvSpPr>
          <p:nvPr/>
        </p:nvSpPr>
        <p:spPr bwMode="auto">
          <a:xfrm>
            <a:off x="609600" y="13716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Getting Data With Shell Scripts</a:t>
            </a:r>
          </a:p>
        </p:txBody>
      </p:sp>
      <p:sp>
        <p:nvSpPr>
          <p:cNvPr id="188418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78BBA2AA-5502-6E45-9865-D7C2AC9AC4A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Commands for Files &amp; Directories</a:t>
            </a:r>
          </a:p>
        </p:txBody>
      </p:sp>
      <p:sp>
        <p:nvSpPr>
          <p:cNvPr id="195586" name="Content Placeholder 2"/>
          <p:cNvSpPr>
            <a:spLocks noGrp="1"/>
          </p:cNvSpPr>
          <p:nvPr>
            <p:ph idx="1"/>
          </p:nvPr>
        </p:nvSpPr>
        <p:spPr bwMode="auto">
          <a:xfrm>
            <a:off x="2819400" y="1143000"/>
            <a:ext cx="5943600" cy="274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mkdir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various (e.g., </a:t>
            </a:r>
            <a:r>
              <a:rPr lang="en-US" altLang="x-none">
                <a:latin typeface="Courier New" charset="0"/>
              </a:rPr>
              <a:t>cp</a:t>
            </a:r>
            <a:r>
              <a:rPr lang="en-US" altLang="x-none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Directory: </a:t>
            </a:r>
            <a:r>
              <a:rPr lang="en-US" altLang="x-none">
                <a:latin typeface="Courier New" charset="0"/>
              </a:rPr>
              <a:t>rmdir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/>
              <a:t>File: </a:t>
            </a:r>
            <a:r>
              <a:rPr lang="en-US" altLang="x-none">
                <a:latin typeface="Courier New" charset="0"/>
              </a:rPr>
              <a:t>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grpSp>
        <p:nvGrpSpPr>
          <p:cNvPr id="195588" name="Group 15"/>
          <p:cNvGrpSpPr>
            <a:grpSpLocks/>
          </p:cNvGrpSpPr>
          <p:nvPr/>
        </p:nvGrpSpPr>
        <p:grpSpPr bwMode="auto">
          <a:xfrm>
            <a:off x="304800" y="533400"/>
            <a:ext cx="1828800" cy="2286000"/>
            <a:chOff x="1698967" y="1066800"/>
            <a:chExt cx="4191000" cy="3835400"/>
          </a:xfrm>
        </p:grpSpPr>
        <p:pic>
          <p:nvPicPr>
            <p:cNvPr id="195590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767" y="23876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1" name="TextBox 6"/>
            <p:cNvSpPr txBox="1">
              <a:spLocks noChangeArrowheads="1"/>
            </p:cNvSpPr>
            <p:nvPr/>
          </p:nvSpPr>
          <p:spPr bwMode="auto">
            <a:xfrm>
              <a:off x="2235782" y="2840335"/>
              <a:ext cx="972483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Data</a:t>
              </a:r>
            </a:p>
          </p:txBody>
        </p:sp>
        <p:pic>
          <p:nvPicPr>
            <p:cNvPr id="195592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367" y="246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3" name="TextBox 8"/>
            <p:cNvSpPr txBox="1">
              <a:spLocks noChangeArrowheads="1"/>
            </p:cNvSpPr>
            <p:nvPr/>
          </p:nvSpPr>
          <p:spPr bwMode="auto">
            <a:xfrm>
              <a:off x="4083734" y="2844799"/>
              <a:ext cx="158814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README</a:t>
              </a:r>
            </a:p>
          </p:txBody>
        </p:sp>
        <p:pic>
          <p:nvPicPr>
            <p:cNvPr id="195594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367" y="1066800"/>
              <a:ext cx="1397000" cy="139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595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967" y="3733800"/>
              <a:ext cx="21336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596" name="TextBox 11"/>
            <p:cNvSpPr txBox="1">
              <a:spLocks noChangeArrowheads="1"/>
            </p:cNvSpPr>
            <p:nvPr/>
          </p:nvSpPr>
          <p:spPr bwMode="auto">
            <a:xfrm>
              <a:off x="2232367" y="4059535"/>
              <a:ext cx="1209530" cy="3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1100">
                  <a:solidFill>
                    <a:schemeClr val="tx1"/>
                  </a:solidFill>
                </a:rPr>
                <a:t>Pronto</a:t>
              </a:r>
            </a:p>
          </p:txBody>
        </p:sp>
        <p:sp>
          <p:nvSpPr>
            <p:cNvPr id="195597" name="Oval 12"/>
            <p:cNvSpPr>
              <a:spLocks noChangeArrowheads="1"/>
            </p:cNvSpPr>
            <p:nvPr/>
          </p:nvSpPr>
          <p:spPr bwMode="auto">
            <a:xfrm>
              <a:off x="3603967" y="17018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sz="1100"/>
            </a:p>
          </p:txBody>
        </p:sp>
      </p:grpSp>
      <p:sp>
        <p:nvSpPr>
          <p:cNvPr id="1955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9AFC121-F7FE-3349-999F-C709513AEB2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Demo </a:t>
            </a:r>
          </a:p>
        </p:txBody>
      </p:sp>
      <p:sp>
        <p:nvSpPr>
          <p:cNvPr id="196610" name="Content Placeholder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Create the project directory structure and README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Get the pronto data from the Internet, </a:t>
            </a:r>
            <a:r>
              <a:rPr lang="en-US" altLang="x-none" sz="1600" dirty="0">
                <a:hlinkClick r:id="rId3"/>
              </a:rPr>
              <a:t>https://data.seattle.gov/api/views/tw7j-dfaw/rows.csv?accessType=DOWNLOAD</a:t>
            </a:r>
            <a:endParaRPr lang="en-US" altLang="x-none" sz="1600" dirty="0"/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Unpack the data</a:t>
            </a:r>
          </a:p>
          <a:p>
            <a:pPr marL="400050" lvl="1" indent="0"/>
            <a:r>
              <a:rPr lang="en-US" altLang="x-none" dirty="0"/>
              <a:t>Comma separated variable (CSV) files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Automate the workflow using a shell script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66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F82A24-042B-574B-8CDA-EB2BF67B829C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system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887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15982" y="4835223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pronto.csv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959475" y="4795838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-119062" y="4808016"/>
            <a:ext cx="2430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Sub-directory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3521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Directory (AKA </a:t>
            </a:r>
            <a:r>
              <a:rPr lang="en-US" altLang="x-none" dirty="0" err="1">
                <a:solidFill>
                  <a:schemeClr val="tx1"/>
                </a:solidFill>
              </a:rPr>
              <a:t>dir</a:t>
            </a:r>
            <a:r>
              <a:rPr lang="en-US" altLang="x-none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Useful Shell Commands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2913" y="9906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2021</a:t>
            </a:r>
          </a:p>
        </p:txBody>
      </p:sp>
      <p:sp>
        <p:nvSpPr>
          <p:cNvPr id="19873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D07204-6493-3F41-8627-1573AC1E1B2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" y="5791200"/>
            <a:ext cx="7543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see http://www.pixelbeat.org/cmdline.html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6243638"/>
            <a:ext cx="7543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search shell + &lt;cmd name&gt;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 vs. Command line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Graphical User Interface (GUI)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Command Line Interface (CLI)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pointy </a:t>
            </a:r>
            <a:r>
              <a:rPr lang="en-US" dirty="0" err="1"/>
              <a:t>clicky</a:t>
            </a:r>
            <a:r>
              <a:rPr lang="en-US" dirty="0"/>
              <a:t> bad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preserve a record of your actions?</a:t>
            </a:r>
          </a:p>
          <a:p>
            <a:endParaRPr lang="en-US" dirty="0"/>
          </a:p>
          <a:p>
            <a:r>
              <a:rPr lang="en-US" dirty="0"/>
              <a:t>Using the command line you get history</a:t>
            </a:r>
          </a:p>
          <a:p>
            <a:endParaRPr lang="en-US" dirty="0"/>
          </a:p>
          <a:p>
            <a:r>
              <a:rPr lang="en-US" dirty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command line?</a:t>
            </a:r>
          </a:p>
          <a:p>
            <a:pPr lvl="1"/>
            <a:r>
              <a:rPr lang="en-US" dirty="0"/>
              <a:t>Also known as a ‘shell’</a:t>
            </a:r>
          </a:p>
          <a:p>
            <a:pPr lvl="1"/>
            <a:r>
              <a:rPr lang="en-US" dirty="0"/>
              <a:t>Most common shell is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/>
              <a:t> (what we will use)</a:t>
            </a:r>
          </a:p>
          <a:p>
            <a:pPr lvl="2"/>
            <a:r>
              <a:rPr lang="en-US" dirty="0"/>
              <a:t>Bourne Again Shell</a:t>
            </a:r>
          </a:p>
          <a:p>
            <a:pPr lvl="2"/>
            <a:r>
              <a:rPr lang="en-US" dirty="0"/>
              <a:t>Reimplementation of a shell from 1977</a:t>
            </a:r>
          </a:p>
          <a:p>
            <a:pPr lvl="2"/>
            <a:r>
              <a:rPr lang="en-US" dirty="0"/>
              <a:t>Every OS/X Mac</a:t>
            </a:r>
          </a:p>
          <a:p>
            <a:pPr lvl="2"/>
            <a:r>
              <a:rPr lang="en-US" dirty="0"/>
              <a:t>Every Linux box in the world</a:t>
            </a:r>
          </a:p>
          <a:p>
            <a:pPr lvl="2"/>
            <a:r>
              <a:rPr lang="en-US" dirty="0"/>
              <a:t>Every supercomputer</a:t>
            </a:r>
          </a:p>
          <a:p>
            <a:pPr lvl="1"/>
            <a:r>
              <a:rPr lang="en-US" dirty="0"/>
              <a:t>’Programming’ language itself</a:t>
            </a:r>
          </a:p>
          <a:p>
            <a:pPr lvl="2"/>
            <a:r>
              <a:rPr lang="en-US" dirty="0"/>
              <a:t>‘scripting’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Ken Thompson</a:t>
            </a:r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</a:t>
            </a:r>
          </a:p>
          <a:p>
            <a:pPr lvl="1">
              <a:defRPr/>
            </a:pPr>
            <a:r>
              <a:rPr lang="en-US" dirty="0"/>
              <a:t>	Start </a:t>
            </a:r>
            <a:r>
              <a:rPr lang="en-US"/>
              <a:t>-&gt; Ubuntu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 it a go!  Open a shell window.</a:t>
            </a:r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take ‘arguments’ </a:t>
            </a:r>
          </a:p>
          <a:p>
            <a:pPr lvl="1"/>
            <a:r>
              <a:rPr lang="en-US" dirty="0"/>
              <a:t>Stuff after the command name</a:t>
            </a:r>
          </a:p>
          <a:p>
            <a:pPr lvl="1"/>
            <a:r>
              <a:rPr lang="en-US" dirty="0"/>
              <a:t>Arguments alter the function of the command</a:t>
            </a:r>
          </a:p>
          <a:p>
            <a:pPr lvl="2"/>
            <a:r>
              <a:rPr lang="en-US" dirty="0"/>
              <a:t>E.g. specify what file to use as input or output</a:t>
            </a:r>
          </a:p>
          <a:p>
            <a:pPr lvl="1"/>
            <a:r>
              <a:rPr lang="en-US" dirty="0"/>
              <a:t>Many commands accept the special argument to return help, usually one of</a:t>
            </a:r>
          </a:p>
          <a:p>
            <a:pPr lvl="2"/>
            <a:r>
              <a:rPr lang="en-US" dirty="0"/>
              <a:t>--help</a:t>
            </a:r>
          </a:p>
          <a:p>
            <a:pPr lvl="2"/>
            <a:r>
              <a:rPr lang="en-US" dirty="0"/>
              <a:t>-help</a:t>
            </a:r>
          </a:p>
          <a:p>
            <a:pPr lvl="2"/>
            <a:r>
              <a:rPr lang="en-US" dirty="0"/>
              <a:t>-h</a:t>
            </a:r>
          </a:p>
          <a:p>
            <a:pPr lvl="2"/>
            <a:r>
              <a:rPr lang="en-US" strike="sngStrike" dirty="0"/>
              <a:t>-</a:t>
            </a:r>
            <a:r>
              <a:rPr lang="en-US" strike="sngStrike" dirty="0" err="1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tips and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completion is your friend</a:t>
            </a:r>
          </a:p>
          <a:p>
            <a:pPr lvl="1"/>
            <a:r>
              <a:rPr lang="en-US" dirty="0"/>
              <a:t>When entering a file arguments</a:t>
            </a:r>
          </a:p>
          <a:p>
            <a:pPr lvl="1"/>
            <a:r>
              <a:rPr lang="en-US" dirty="0"/>
              <a:t>When entering directory </a:t>
            </a:r>
            <a:r>
              <a:rPr lang="en-US" dirty="0" err="1"/>
              <a:t>pathes</a:t>
            </a:r>
            <a:endParaRPr lang="en-US" dirty="0"/>
          </a:p>
          <a:p>
            <a:pPr lvl="1"/>
            <a:r>
              <a:rPr lang="en-US" dirty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will pester you about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files &amp; </a:t>
            </a:r>
            <a:r>
              <a:rPr lang="en-US" altLang="x-none" dirty="0" err="1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>
                <a:latin typeface="Courier New" charset="0"/>
              </a:rPr>
              <a:t>cp</a:t>
            </a:r>
            <a:r>
              <a:rPr lang="en-US" altLang="x-none" dirty="0">
                <a:latin typeface="Courier New" charset="0"/>
              </a:rPr>
              <a:t>, touch</a:t>
            </a:r>
            <a:r>
              <a:rPr lang="en-US" altLang="x-none" dirty="0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16795</TotalTime>
  <Words>921</Words>
  <Application>Microsoft Office PowerPoint</Application>
  <PresentationFormat>On-screen Show (4:3)</PresentationFormat>
  <Paragraphs>250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Courier</vt:lpstr>
      <vt:lpstr>Arial</vt:lpstr>
      <vt:lpstr>Calibri</vt:lpstr>
      <vt:lpstr>Courier New</vt:lpstr>
      <vt:lpstr>Times New Roman</vt:lpstr>
      <vt:lpstr>Wingdings</vt:lpstr>
      <vt:lpstr>Office Theme</vt:lpstr>
      <vt:lpstr>1_Office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File system basics</vt:lpstr>
      <vt:lpstr>GUI vs. Command line</vt:lpstr>
      <vt:lpstr>Why pointy clicky bad</vt:lpstr>
      <vt:lpstr>Command line tools</vt:lpstr>
      <vt:lpstr>Command line tools</vt:lpstr>
      <vt:lpstr>Command line tools</vt:lpstr>
      <vt:lpstr>Command line tips and tricks</vt:lpstr>
      <vt:lpstr>Commands for files &amp; dirs</vt:lpstr>
      <vt:lpstr>Quick review from Tue</vt:lpstr>
      <vt:lpstr>Web from the command line?</vt:lpstr>
      <vt:lpstr>PowerPoint Presentation</vt:lpstr>
      <vt:lpstr>PowerPoint Presentation</vt:lpstr>
      <vt:lpstr>Fields in Pronto Data</vt:lpstr>
      <vt:lpstr>Data Considerations</vt:lpstr>
      <vt:lpstr>Data Schema</vt:lpstr>
      <vt:lpstr>PowerPoint Presentation</vt:lpstr>
      <vt:lpstr>Commands for Files &amp; Directories</vt:lpstr>
      <vt:lpstr>Demo </vt:lpstr>
      <vt:lpstr>Useful Shell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Beck</cp:lastModifiedBy>
  <cp:revision>376</cp:revision>
  <cp:lastPrinted>1601-01-01T00:00:00Z</cp:lastPrinted>
  <dcterms:created xsi:type="dcterms:W3CDTF">2008-11-04T22:35:39Z</dcterms:created>
  <dcterms:modified xsi:type="dcterms:W3CDTF">2021-10-05T18:46:18Z</dcterms:modified>
</cp:coreProperties>
</file>